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2E169-9BB2-488F-B5C9-9E155B5B097A}" type="datetimeFigureOut">
              <a:rPr lang="it-IT" smtClean="0"/>
              <a:pPr/>
              <a:t>03/04/2020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ECFAC-BD08-4676-9B97-5B8B403ACF4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9C31-FBBE-4672-85CD-26D83D9C1235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F91-B92C-4315-8E23-0725E77FAB04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91E-F121-46B4-BDC9-B75E87204AFB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9290-10BC-4137-AF6C-D7D7AA6F7294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72DF-E05D-4CFF-807B-3C5A9DDDDA88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6330-173C-4E77-92DE-C9B01C4DE034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4F14-2BF8-460B-B95D-2DACAACD62C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5CC9-07F9-4976-B10E-940B0BADD765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1624-E1A7-4145-B25B-0DA1D464B4FD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BFA0-E5B6-4D89-81F9-F1E0F153F79D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3003-20AF-4CBE-A85F-EC51C1D28842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03AC7-7E8B-4618-837B-B492909B40B2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407E-4C0D-472A-9D9A-B427CF354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581128"/>
            <a:ext cx="8640960" cy="1440160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t-IT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Passano la maggior parte del tempo sui social, sono esposti all'abuso di droga, alcol e tabacco e spesso sono </a:t>
            </a:r>
            <a:r>
              <a:rPr lang="it-IT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vittime </a:t>
            </a:r>
            <a:r>
              <a:rPr lang="it-IT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 bullismo e cyberbullismo. E' quanto  emerge dal Rapporto di monitoraggio sull'attuazione della Convenzione dell'Onu sui diritti dell'infanzia e </a:t>
            </a:r>
            <a:r>
              <a:rPr lang="it-IT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dell'adolescenza, dove </a:t>
            </a:r>
            <a:r>
              <a:rPr lang="it-IT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 rileva anche la scarsa capacità educativa dei genitori.</a:t>
            </a:r>
          </a:p>
        </p:txBody>
      </p:sp>
      <p:pic>
        <p:nvPicPr>
          <p:cNvPr id="1027" name="Picture 3" descr="C:\Users\Master\Desktop\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556792"/>
            <a:ext cx="4339534" cy="288776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sp>
        <p:nvSpPr>
          <p:cNvPr id="6" name="CasellaDiTesto 5"/>
          <p:cNvSpPr txBox="1"/>
          <p:nvPr/>
        </p:nvSpPr>
        <p:spPr>
          <a:xfrm>
            <a:off x="251520" y="609329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Francesco Cannizzaro – Specialista in Pedagogia, Bioetica e Sessuologia</a:t>
            </a:r>
            <a:endParaRPr lang="it-IT" sz="2000" b="1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568952" cy="388843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Questa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situazione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 colloca in un quadro dove gli adulti educatori rivelano una maggiore tolleranza di fronte alle trasgressioni,</a:t>
            </a:r>
            <a:r>
              <a:rPr lang="it-IT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un’incapacità di porre limiti, fino all’erosione</a:t>
            </a:r>
            <a:b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dell’autorevolezza e dell’autorità. </a:t>
            </a:r>
            <a:endParaRPr lang="it-IT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genitori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palesano una minore capacità di ascolto e di gestione della quotidianità dei figli adolescenti, e non solo per mancanza di tempo: fanno difetto le conoscenze e la formazione adeguate a sostegno del ruolo genitoriale</a:t>
            </a:r>
            <a:r>
              <a:rPr lang="it-IT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giovani senza un modello famigliare forte</a:t>
            </a:r>
            <a:r>
              <a:rPr lang="it-IT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 trovano a sperimentare nuove solitudini e vengono facilmente influenzati dagli stili di vita proposti dai mass media, da internet e dalla televisione. </a:t>
            </a:r>
            <a:endParaRPr lang="it-IT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Modelli</a:t>
            </a:r>
            <a:r>
              <a:rPr lang="it-IT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 provocano comportamenti a rischio.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1600" dirty="0"/>
              <a:t> </a:t>
            </a:r>
          </a:p>
          <a:p>
            <a:pPr algn="just"/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155679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Mancanza di capacità educativa da parte dei genitori (1)</a:t>
            </a:r>
            <a:endParaRPr lang="it-IT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184576" cy="4320480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Appare</a:t>
            </a:r>
            <a:r>
              <a:rPr lang="it-I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quindi evidente la necessità di politiche adeguate di sostegno al ruolo genitoriale</a:t>
            </a:r>
            <a:r>
              <a:rPr lang="it-I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Spesso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gli adolescenti concentrano l'attenzione sull'aspetto esteriore, sull'apparire e sull'avere piuttosto che sull'essere, che non è altro che l'indice di una costante necessità di conferme esterne. </a:t>
            </a:r>
            <a:endParaRPr lang="it-IT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Genitori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 insegnanti in primis</a:t>
            </a:r>
            <a:r>
              <a:rPr lang="it-IT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loro volta, spesso, non sanno semplicemente che cosa fare. </a:t>
            </a:r>
            <a:endParaRPr lang="it-IT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ricorre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sempre di più allo specialista (psichiatra o psicologo) per mere questioni educative o, al contrario, non vi si ricorre tempestivamente anche a fronte di disturbi </a:t>
            </a:r>
            <a:r>
              <a:rPr lang="it-I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evidenti.</a:t>
            </a:r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1600" dirty="0"/>
              <a:t> </a:t>
            </a:r>
          </a:p>
          <a:p>
            <a:pPr algn="just"/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155679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Mancanza di capacità educativa da parte dei genitori (2)</a:t>
            </a:r>
            <a:endParaRPr lang="it-IT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Master\Desktop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068960"/>
            <a:ext cx="3470333" cy="25202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716016" y="2132856"/>
            <a:ext cx="4104456" cy="42484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voglia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 proteggere la </a:t>
            </a:r>
            <a:r>
              <a:rPr lang="it-IT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natura;</a:t>
            </a:r>
          </a:p>
          <a:p>
            <a:pPr algn="just"/>
            <a:endParaRPr lang="it-IT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preoccupazione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 il </a:t>
            </a:r>
            <a:r>
              <a:rPr lang="it-IT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pianeta; </a:t>
            </a:r>
          </a:p>
          <a:p>
            <a:pPr algn="just"/>
            <a:endParaRPr lang="it-IT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interesse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 la lettura maggiore rispetto al resto della </a:t>
            </a:r>
            <a:r>
              <a:rPr lang="it-IT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popolazione;</a:t>
            </a:r>
          </a:p>
          <a:p>
            <a:pPr algn="just"/>
            <a:endParaRPr lang="it-IT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impegno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nelle attività sportive che vede coinvolti il 67,2% dei ragazzi e il 51,5% delle ragazze tra i 14 e i 17 anni.</a:t>
            </a:r>
          </a:p>
          <a:p>
            <a:pPr algn="just"/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1400" dirty="0"/>
              <a:t> </a:t>
            </a:r>
          </a:p>
          <a:p>
            <a:pPr algn="just"/>
            <a:endParaRPr lang="it-IT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155679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Tuttavia esistono anche note positive</a:t>
            </a:r>
            <a:endParaRPr lang="it-IT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Master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852936"/>
            <a:ext cx="4328350" cy="28803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sp>
        <p:nvSpPr>
          <p:cNvPr id="10" name="CasellaDiTesto 9"/>
          <p:cNvSpPr txBox="1"/>
          <p:nvPr/>
        </p:nvSpPr>
        <p:spPr>
          <a:xfrm>
            <a:off x="1259632" y="5805264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0070C0"/>
                </a:solidFill>
              </a:rPr>
              <a:t>FINE</a:t>
            </a:r>
            <a:endParaRPr lang="it-IT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9290-10BC-4137-AF6C-D7D7AA6F7294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3074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60848"/>
            <a:ext cx="4392489" cy="4392489"/>
          </a:xfrm>
          <a:prstGeom prst="rect">
            <a:avLst/>
          </a:prstGeom>
          <a:noFill/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251520" y="188641"/>
            <a:ext cx="864096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Adolescenti  italiani: </a:t>
            </a:r>
            <a:br>
              <a: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Sempre più connessi ma anche più soli</a:t>
            </a:r>
            <a:endParaRPr kumimoji="0" lang="it-IT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075" name="Picture 3" descr="C:\Users\Master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780928"/>
            <a:ext cx="4235487" cy="280831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251520" y="148478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LA CONVENZIONE ONU SUI DIRITTI DELL’INFANZIA E DELL‘ADOLESCENZA 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</a:rPr>
              <a:t>(nata il Il 20 novembre del 1989 e ratificata in Italia in data 27 </a:t>
            </a:r>
            <a:r>
              <a:rPr lang="it-IT" b="1" dirty="0">
                <a:solidFill>
                  <a:srgbClr val="0070C0"/>
                </a:solidFill>
              </a:rPr>
              <a:t>maggio </a:t>
            </a:r>
            <a:r>
              <a:rPr lang="it-IT" b="1" dirty="0" smtClean="0">
                <a:solidFill>
                  <a:srgbClr val="0070C0"/>
                </a:solidFill>
              </a:rPr>
              <a:t>1991)</a:t>
            </a:r>
            <a:endParaRPr lang="it-IT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392488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it-IT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occasione del 25° anniversario 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dalla ratifica della Convenzione ONU sui diritti dell’infanzia e dell’adolescenza in 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Italia (8 giugno 2016), le 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91 associazioni del Gruppo CRC 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hanno pubblicato 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 9° Rapporto di monitoraggio dell’attuazione della Convenzione ONU sui diritti dell’infanzia e dell’adolescenza 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Italia e dei suoi Protocolli Opzionali. </a:t>
            </a:r>
            <a:endParaRPr lang="it-IT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it-IT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</a:t>
            </a:r>
            <a:r>
              <a:rPr lang="it-IT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rapporto con 143 raccomandazioni 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 rivolge a rappresentanti del Governo, agli Enti Locali, nonché ai parlamentari auspicando che ogni istituzione possa, nel proprio ambito di intervento, adoperarsi al fine di risolverle e di migliorare le politiche per l’infanzia e l’adolescenza in Italia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it-IT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Gruppo </a:t>
            </a:r>
            <a:r>
              <a:rPr lang="it-IT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CRC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coordinato 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 </a:t>
            </a:r>
            <a:r>
              <a:rPr lang="it-IT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Save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Children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Italia, si 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è costituito nel dicembre 2000 con l’obiettivo prioritario di preparare il Rapporto sull’attuazione della Convenzione sui diritti dell’Infanzia e 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dell’Adolescenza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(</a:t>
            </a:r>
            <a:r>
              <a:rPr lang="it-IT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Convention on the </a:t>
            </a:r>
            <a:r>
              <a:rPr lang="it-IT" sz="16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Rights</a:t>
            </a:r>
            <a:r>
              <a:rPr lang="it-IT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Child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– CRC) in Italia, supplementare a quello presentato dal Governo italiano, da sottoporre al Comitato ONU sui diritti dell’infanzia e 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dell’adolescenza</a:t>
            </a:r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presso l’Alto Commissariato per i Diritti Umani delle Nazioni Unite. Da allora il network redige regolarmente Rapporti di aggiornamento annuali e periodici.</a:t>
            </a:r>
          </a:p>
          <a:p>
            <a:pPr algn="just"/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155679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 diritti dell’infanzia e dell’adolescenza in </a:t>
            </a:r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Italia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4752528" cy="4176464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Italia </a:t>
            </a:r>
            <a:r>
              <a:rPr lang="it-IT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vivono quasi 2 milioni e 300 mila adolescenti tra i 14 e i 17 </a:t>
            </a:r>
            <a:r>
              <a:rPr lang="it-IT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anni</a:t>
            </a:r>
            <a:r>
              <a:rPr lang="it-IT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it-IT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 questi 186.450 sono stranieri. </a:t>
            </a:r>
            <a:endParaRPr lang="it-IT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it-IT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Secondo </a:t>
            </a:r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Rapporto </a:t>
            </a:r>
            <a:r>
              <a:rPr lang="it-I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 loro giornate sono caratterizzate dall'uso delle nuove tecnologie: cellulare prima di tutto, ma anche computer e televisione.</a:t>
            </a:r>
          </a:p>
          <a:p>
            <a:pPr algn="just"/>
            <a:endParaRPr lang="it-IT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Trascorrono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 loro giornate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il cellulare in mano (il 92,6%), fanno uso di alcol, tabacco o cannabis (il 63,4%), giocano d'azzardo online (l'11,5%); uno su due ha subito azioni di bullismo o cyberbullismo.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1600" dirty="0"/>
              <a:t> </a:t>
            </a:r>
          </a:p>
          <a:p>
            <a:pPr algn="just"/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155679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Un ritratto poco rassicurante sugli adolescenti </a:t>
            </a:r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 Italia</a:t>
            </a:r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t-IT" dirty="0"/>
          </a:p>
        </p:txBody>
      </p:sp>
      <p:pic>
        <p:nvPicPr>
          <p:cNvPr id="2050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 l="17840" r="19718"/>
          <a:stretch>
            <a:fillRect/>
          </a:stretch>
        </p:blipFill>
        <p:spPr bwMode="auto">
          <a:xfrm>
            <a:off x="5220072" y="2924944"/>
            <a:ext cx="3671310" cy="258424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27984" y="2492896"/>
            <a:ext cx="4464496" cy="352839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Stando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agli ultimi dati </a:t>
            </a:r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ISTAT</a:t>
            </a:r>
            <a:r>
              <a:rPr lang="it-I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 legge nel Rapporto, "quella attuale è la prima generazione di adolescenti cresciuta in una società in cui l’essere connessi rappresenta un dato di fatto, un’esperienza connaturata </a:t>
            </a:r>
            <a:r>
              <a:rPr lang="it-I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alla quotidianità”.</a:t>
            </a:r>
          </a:p>
          <a:p>
            <a:pPr algn="just"/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Inoltre,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è emerso che le ragazze fra gli 11 e i 17 anni usano più frequentemente dei coetanei maschi sia il telefono cellulare, sia Internet.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1600" dirty="0"/>
              <a:t> </a:t>
            </a:r>
          </a:p>
          <a:p>
            <a:pPr algn="just"/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155679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 social network sono lo strumento più utilizzato per farsi nuove amicizie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 l="5268" r="5184"/>
          <a:stretch>
            <a:fillRect/>
          </a:stretch>
        </p:blipFill>
        <p:spPr bwMode="auto">
          <a:xfrm>
            <a:off x="251520" y="2996952"/>
            <a:ext cx="4016696" cy="252028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4320480" cy="3816424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giovani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provano droghe e alcol per curiosità, ma anche e soprattutto per sentirsi accettati dal gruppo.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altro dato allarmante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è</a:t>
            </a:r>
            <a:r>
              <a:rPr lang="it-IT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il comportamento sessuale legato ai social network: il sexting 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(cioè messaggi sessuali mandati attraverso social come WhatsApp).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Questo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fenomeno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evidenzia "l’incapacità di riconoscere i propri limiti o di opporsi alla pressione sociale: mancano percorsi idonei di educazione all’affettività e alle emozioni".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1600" dirty="0"/>
              <a:t> </a:t>
            </a:r>
          </a:p>
          <a:p>
            <a:pPr algn="just"/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15567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Tra gli aspetti più preoccupanti sottolineati dal rapporto, l'aumento dell'uso di sostanze psicoattive (droghe, alcol e tabacco)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996952"/>
            <a:ext cx="4220141" cy="280831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11960" y="2348880"/>
            <a:ext cx="4680520" cy="4104456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ltre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 50% degli adolescenti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 subito almeno un episodio offensivo non rispettoso e/o violento da parte di altri ragazzi. </a:t>
            </a:r>
            <a:endParaRPr lang="it-IT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addirittura il 19% è vittima assidua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cioè è vittima di bullismo più di una volta al mese</a:t>
            </a:r>
            <a:r>
              <a:rPr lang="it-I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Nel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Rapporto si sottolinea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anche che “tra i ragazzi utilizzatori di cellulare e/o Internet, il 5,9% denuncia di avere subito ripetutamente azioni vessatorie tramite sms, e-mail, chat o sui social network”.</a:t>
            </a:r>
            <a:r>
              <a:rPr lang="it-IT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ragazze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sono le vittime più frequenti di cyberbullismo</a:t>
            </a:r>
            <a:r>
              <a:rPr lang="it-IT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(7,1% contro il 4,6% dei ragazzi).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1600" dirty="0"/>
              <a:t> </a:t>
            </a:r>
          </a:p>
          <a:p>
            <a:pPr algn="just"/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15567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 i problemi rilevati ci sono anche 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 bullismo e il cyberbullismo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84984"/>
            <a:ext cx="3811652" cy="208823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4176464" cy="388843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Nel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Rapporto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 ricorda che l'Italia è tra i Paesi europei con il più alto tasso di dispersione.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maggiori criticità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 concentrano nel biennio della scuola secondaria superiore: cioè, i 14-15enni che cercano di transitare dall’istruzione secondaria inferiore (le medie) a quella superiore (licei o istituti tecnici e professionali</a:t>
            </a:r>
            <a:r>
              <a:rPr lang="it-I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E’ </a:t>
            </a:r>
            <a:r>
              <a:rPr lang="it-IT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questo passaggio </a:t>
            </a:r>
            <a:r>
              <a:rPr lang="it-IT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 si registrano i tassi più alti di non ammissione alle classi successive.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1600" dirty="0"/>
              <a:t> </a:t>
            </a:r>
          </a:p>
          <a:p>
            <a:pPr algn="just"/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155679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Per quel che riguarda la scuola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996952"/>
            <a:ext cx="4390454" cy="273630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2241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Adolescenti  italiani: </a:t>
            </a:r>
            <a:b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Sempre più connessi ma anche più soli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436096" y="2420888"/>
            <a:ext cx="3456384" cy="3600400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Molti dispersi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finiscono per rientrare nella categoria dei </a:t>
            </a:r>
            <a:r>
              <a:rPr lang="it-IT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Neet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ovvero i giovani che non studiano e non </a:t>
            </a:r>
            <a:r>
              <a:rPr lang="it-IT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lavorano. </a:t>
            </a:r>
          </a:p>
          <a:p>
            <a:pPr algn="just"/>
            <a:endParaRPr lang="it-IT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L’ISTAT</a:t>
            </a:r>
            <a:r>
              <a:rPr lang="it-IT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ha contati oltre due milioni, circa il 24% dei giovani tra i 15 e i 29 anni; una quota significativamente superiore alla media dell’Unione Europea.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1600" dirty="0"/>
              <a:t> </a:t>
            </a:r>
          </a:p>
          <a:p>
            <a:pPr algn="just"/>
            <a:endParaRPr lang="it-IT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31CA-ADD5-4776-9B11-167EBA94F656}" type="datetime1">
              <a:rPr lang="it-IT" smtClean="0"/>
              <a:pPr/>
              <a:t>03/04/2020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407E-4C0D-472A-9D9A-B427CF3544CB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155679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NEET. </a:t>
            </a:r>
            <a:r>
              <a:rPr lang="it-IT" sz="2400" b="1" dirty="0" err="1" smtClean="0">
                <a:solidFill>
                  <a:srgbClr val="0070C0"/>
                </a:solidFill>
              </a:rPr>
              <a:t>Not</a:t>
            </a:r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>
                <a:solidFill>
                  <a:srgbClr val="0070C0"/>
                </a:solidFill>
              </a:rPr>
              <a:t>in </a:t>
            </a:r>
            <a:r>
              <a:rPr lang="it-IT" sz="2400" b="1" dirty="0" err="1" smtClean="0">
                <a:solidFill>
                  <a:srgbClr val="0070C0"/>
                </a:solidFill>
              </a:rPr>
              <a:t>Education</a:t>
            </a:r>
            <a:r>
              <a:rPr lang="it-IT" sz="2400" b="1" dirty="0">
                <a:solidFill>
                  <a:srgbClr val="0070C0"/>
                </a:solidFill>
              </a:rPr>
              <a:t>, </a:t>
            </a:r>
            <a:r>
              <a:rPr lang="it-IT" sz="2400" b="1" dirty="0" err="1" smtClean="0">
                <a:solidFill>
                  <a:srgbClr val="0070C0"/>
                </a:solidFill>
              </a:rPr>
              <a:t>Employment</a:t>
            </a:r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>
                <a:solidFill>
                  <a:srgbClr val="0070C0"/>
                </a:solidFill>
              </a:rPr>
              <a:t>or </a:t>
            </a:r>
            <a:r>
              <a:rPr lang="it-IT" sz="2400" b="1" dirty="0" smtClean="0">
                <a:solidFill>
                  <a:srgbClr val="0070C0"/>
                </a:solidFill>
              </a:rPr>
              <a:t>Training</a:t>
            </a:r>
            <a:endParaRPr lang="it-IT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5014843" cy="280831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836</Words>
  <Application>Microsoft Office PowerPoint</Application>
  <PresentationFormat>Presentazione su schermo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Adolescenti  italiani:  Sempre più connessi ma anche più soli</vt:lpstr>
      <vt:lpstr>Diapositiva 2</vt:lpstr>
      <vt:lpstr>Adolescenti  italiani:  Sempre più connessi ma anche più soli</vt:lpstr>
      <vt:lpstr>Adolescenti  italiani:  Sempre più connessi ma anche più soli</vt:lpstr>
      <vt:lpstr>Adolescenti  italiani:  Sempre più connessi ma anche più soli</vt:lpstr>
      <vt:lpstr>Adolescenti  italiani:  Sempre più connessi ma anche più soli</vt:lpstr>
      <vt:lpstr>Adolescenti  italiani:  Sempre più connessi ma anche più soli</vt:lpstr>
      <vt:lpstr>Adolescenti  italiani:  Sempre più connessi ma anche più soli</vt:lpstr>
      <vt:lpstr>Adolescenti  italiani:  Sempre più connessi ma anche più soli</vt:lpstr>
      <vt:lpstr>Adolescenti  italiani:  Sempre più connessi ma anche più soli</vt:lpstr>
      <vt:lpstr>Adolescenti  italiani:  Sempre più connessi ma anche più soli</vt:lpstr>
      <vt:lpstr>Adolescenti  italiani:  Sempre più connessi ma anche più soli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Adolescenti  italiani:  Sempre più connessi ma anche più soli</dc:title>
  <dc:creator>Francesco Cannizzaro</dc:creator>
  <cp:lastModifiedBy>Master</cp:lastModifiedBy>
  <cp:revision>14</cp:revision>
  <dcterms:created xsi:type="dcterms:W3CDTF">2020-03-31T14:06:32Z</dcterms:created>
  <dcterms:modified xsi:type="dcterms:W3CDTF">2020-04-03T09:15:53Z</dcterms:modified>
</cp:coreProperties>
</file>